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Spectral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Spectral-bold.fntdata"/><Relationship Id="rId25" Type="http://schemas.openxmlformats.org/officeDocument/2006/relationships/font" Target="fonts/Spectral-regular.fntdata"/><Relationship Id="rId28" Type="http://schemas.openxmlformats.org/officeDocument/2006/relationships/font" Target="fonts/Spectral-boldItalic.fntdata"/><Relationship Id="rId27" Type="http://schemas.openxmlformats.org/officeDocument/2006/relationships/font" Target="fonts/Spectral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2b9044170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2b9044170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2b9044170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62b9044170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62b9044170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62b9044170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62b9044170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62b9044170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62b9044170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62b904417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62b9044170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62b9044170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62b904417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62b904417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62b9044170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62b9044170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62b9044170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62b9044170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62b9044170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62b9044170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62b9044170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62b9044170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62b90441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62b90441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2b904417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2b904417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62b9044170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62b9044170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62b9044170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62b9044170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2b9044170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62b9044170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62b9044170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62b9044170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62b9044170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62b9044170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2b9044170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2b9044170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600350" y="1817800"/>
            <a:ext cx="5943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latin typeface="Spectral"/>
                <a:ea typeface="Spectral"/>
                <a:cs typeface="Spectral"/>
                <a:sym typeface="Spectral"/>
              </a:rPr>
              <a:t>Artist</a:t>
            </a:r>
            <a:r>
              <a:rPr b="1" lang="en" sz="28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 Proposal Template</a:t>
            </a:r>
            <a:endParaRPr b="1" sz="28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5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pectral"/>
                <a:ea typeface="Spectral"/>
                <a:cs typeface="Spectral"/>
                <a:sym typeface="Spectral"/>
              </a:rPr>
              <a:t>Your n</a:t>
            </a:r>
            <a:r>
              <a:rPr lang="en" sz="18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ame:</a:t>
            </a:r>
            <a:endParaRPr sz="18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pectral"/>
                <a:ea typeface="Spectral"/>
                <a:cs typeface="Spectral"/>
                <a:sym typeface="Spectral"/>
              </a:rPr>
              <a:t>Your e</a:t>
            </a:r>
            <a:r>
              <a:rPr lang="en" sz="18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mail:</a:t>
            </a:r>
            <a:endParaRPr sz="18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Piece #3:</a:t>
            </a:r>
            <a:endParaRPr b="1" sz="205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5" name="Google Shape;115;p22"/>
          <p:cNvSpPr txBox="1"/>
          <p:nvPr/>
        </p:nvSpPr>
        <p:spPr>
          <a:xfrm>
            <a:off x="311700" y="1152450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Artwork information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56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6" name="Google Shape;116;p22"/>
          <p:cNvSpPr txBox="1"/>
          <p:nvPr/>
        </p:nvSpPr>
        <p:spPr>
          <a:xfrm>
            <a:off x="311700" y="2971513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How you as a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n artist </a:t>
            </a: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believe it fits into the gallery space? Why 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the selection?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7" name="Google Shape;117;p22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9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8888"/>
              <a:buFont typeface="Arial"/>
              <a:buNone/>
            </a:pPr>
            <a:r>
              <a:rPr b="1" lang="en" sz="2250">
                <a:latin typeface="Spectral"/>
                <a:ea typeface="Spectral"/>
                <a:cs typeface="Spectral"/>
                <a:sym typeface="Spectral"/>
              </a:rPr>
              <a:t>Images of Piece #4:</a:t>
            </a:r>
            <a:endParaRPr b="1" sz="225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3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10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Piece #4:</a:t>
            </a:r>
            <a:endParaRPr b="1" sz="205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29" name="Google Shape;129;p24"/>
          <p:cNvSpPr txBox="1"/>
          <p:nvPr/>
        </p:nvSpPr>
        <p:spPr>
          <a:xfrm>
            <a:off x="311700" y="1152450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Artwork information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30" name="Google Shape;130;p24"/>
          <p:cNvSpPr txBox="1"/>
          <p:nvPr/>
        </p:nvSpPr>
        <p:spPr>
          <a:xfrm>
            <a:off x="311700" y="2971513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How you as a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n artist</a:t>
            </a: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 believe it fits into the gallery space? Why the selection?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31" name="Google Shape;131;p24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11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Images of Piece #5:</a:t>
            </a:r>
            <a:endParaRPr b="1" sz="205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12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Piece #5:</a:t>
            </a:r>
            <a:endParaRPr b="1" sz="205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43" name="Google Shape;143;p26"/>
          <p:cNvSpPr txBox="1"/>
          <p:nvPr/>
        </p:nvSpPr>
        <p:spPr>
          <a:xfrm>
            <a:off x="311700" y="1152450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Artwork information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44" name="Google Shape;144;p26"/>
          <p:cNvSpPr txBox="1"/>
          <p:nvPr/>
        </p:nvSpPr>
        <p:spPr>
          <a:xfrm>
            <a:off x="311700" y="2971513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How you as a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n artist</a:t>
            </a: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 believe it fits into the gallery space? Why the selection?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45" name="Google Shape;145;p26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13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rPr b="1" lang="en" sz="2300">
                <a:latin typeface="Spectral"/>
                <a:ea typeface="Spectral"/>
                <a:cs typeface="Spectral"/>
                <a:sym typeface="Spectral"/>
              </a:rPr>
              <a:t>Images of Piece #6:</a:t>
            </a:r>
            <a:endParaRPr b="1" sz="23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7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14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latin typeface="Spectral"/>
                <a:ea typeface="Spectral"/>
                <a:cs typeface="Spectral"/>
                <a:sym typeface="Spectral"/>
              </a:rPr>
              <a:t>Info on Piece #6:</a:t>
            </a:r>
            <a:endParaRPr b="1" sz="23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8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15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58" name="Google Shape;158;p28"/>
          <p:cNvSpPr txBox="1"/>
          <p:nvPr/>
        </p:nvSpPr>
        <p:spPr>
          <a:xfrm>
            <a:off x="311700" y="1152450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Artwork information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59" name="Google Shape;159;p28"/>
          <p:cNvSpPr txBox="1"/>
          <p:nvPr/>
        </p:nvSpPr>
        <p:spPr>
          <a:xfrm>
            <a:off x="311700" y="2971513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How you as a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n artist</a:t>
            </a: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 believe it fits into the gallery space? Why the 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selection</a:t>
            </a: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latin typeface="Spectral"/>
                <a:ea typeface="Spectral"/>
                <a:cs typeface="Spectral"/>
                <a:sym typeface="Spectral"/>
              </a:rPr>
              <a:t>Images of Piece #7:</a:t>
            </a:r>
            <a:endParaRPr b="1" sz="23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9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16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latin typeface="Spectral"/>
                <a:ea typeface="Spectral"/>
                <a:cs typeface="Spectral"/>
                <a:sym typeface="Spectral"/>
              </a:rPr>
              <a:t>Info on </a:t>
            </a:r>
            <a:r>
              <a:rPr b="1" lang="en" sz="2300">
                <a:latin typeface="Spectral"/>
                <a:ea typeface="Spectral"/>
                <a:cs typeface="Spectral"/>
                <a:sym typeface="Spectral"/>
              </a:rPr>
              <a:t>Piece #7:</a:t>
            </a:r>
            <a:endParaRPr b="1" sz="23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30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17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72" name="Google Shape;172;p30"/>
          <p:cNvSpPr txBox="1"/>
          <p:nvPr/>
        </p:nvSpPr>
        <p:spPr>
          <a:xfrm>
            <a:off x="311700" y="1152450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Artwork information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73" name="Google Shape;173;p30"/>
          <p:cNvSpPr txBox="1"/>
          <p:nvPr/>
        </p:nvSpPr>
        <p:spPr>
          <a:xfrm>
            <a:off x="311700" y="2971513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How you as an artist believe it fits into the gallery space? Why the selection?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1"/>
          <p:cNvSpPr txBox="1"/>
          <p:nvPr/>
        </p:nvSpPr>
        <p:spPr>
          <a:xfrm>
            <a:off x="1811100" y="2085000"/>
            <a:ext cx="5521800" cy="9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5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Thank you for Your Submission!</a:t>
            </a:r>
            <a:endParaRPr b="1" sz="205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5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Meow. ฅ(•- •マ</a:t>
            </a:r>
            <a:endParaRPr sz="205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Artist Submission Guide</a:t>
            </a:r>
            <a:endParaRPr sz="2050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Fill out the following slides according to prompts</a:t>
            </a:r>
            <a:endParaRPr sz="19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9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Spectral"/>
              <a:buAutoNum type="arabicPeriod"/>
            </a:pPr>
            <a:r>
              <a:rPr lang="en" sz="19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Artist Statement</a:t>
            </a:r>
            <a:endParaRPr sz="19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9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Spectral"/>
              <a:buAutoNum type="arabicPeriod"/>
            </a:pPr>
            <a:r>
              <a:rPr lang="en" sz="1900">
                <a:solidFill>
                  <a:schemeClr val="dk1"/>
                </a:solidFill>
                <a:highlight>
                  <a:schemeClr val="lt1"/>
                </a:highlight>
                <a:latin typeface="Spectral"/>
                <a:ea typeface="Spectral"/>
                <a:cs typeface="Spectral"/>
                <a:sym typeface="Spectral"/>
              </a:rPr>
              <a:t> Concept of Exhibition</a:t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Spectral"/>
              <a:ea typeface="Spectral"/>
              <a:cs typeface="Spectral"/>
              <a:sym typeface="Spectral"/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Spectral"/>
              <a:buAutoNum type="arabicPeriod"/>
            </a:pPr>
            <a:r>
              <a:rPr lang="en" sz="1900">
                <a:solidFill>
                  <a:schemeClr val="dk1"/>
                </a:solidFill>
                <a:highlight>
                  <a:schemeClr val="lt1"/>
                </a:highlight>
                <a:latin typeface="Spectral"/>
                <a:ea typeface="Spectral"/>
                <a:cs typeface="Spectral"/>
                <a:sym typeface="Spectral"/>
              </a:rPr>
              <a:t> Artwork Information </a:t>
            </a:r>
            <a:endParaRPr/>
          </a:p>
        </p:txBody>
      </p:sp>
      <p:sp>
        <p:nvSpPr>
          <p:cNvPr id="61" name="Google Shape;61;p14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1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87000"/>
            <a:ext cx="8520600" cy="93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50">
                <a:latin typeface="Spectral"/>
                <a:ea typeface="Spectral"/>
                <a:cs typeface="Spectral"/>
                <a:sym typeface="Spectral"/>
              </a:rPr>
              <a:t>Artist Statement &amp; CV</a:t>
            </a:r>
            <a:endParaRPr sz="17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017600"/>
            <a:ext cx="8520600" cy="35511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2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87000"/>
            <a:ext cx="8520600" cy="123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3658"/>
              <a:buFont typeface="Arial"/>
              <a:buNone/>
            </a:pPr>
            <a:r>
              <a:rPr b="1" lang="en" sz="2050">
                <a:highlight>
                  <a:schemeClr val="lt1"/>
                </a:highlight>
                <a:latin typeface="Spectral"/>
                <a:ea typeface="Spectral"/>
                <a:cs typeface="Spectral"/>
                <a:sym typeface="Spectral"/>
              </a:rPr>
              <a:t>Can you tell us a bit more about this specific body of work you are proposing? How do you envision the final presentation when they are exhibited at Tutu? Is there a particular reason why you’d like to work with us? </a:t>
            </a:r>
            <a:r>
              <a:rPr lang="en" sz="1700">
                <a:latin typeface="Spectral"/>
                <a:ea typeface="Spectral"/>
                <a:cs typeface="Spectral"/>
                <a:sym typeface="Spectral"/>
              </a:rPr>
              <a:t>(Max 500 Words)</a:t>
            </a: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:</a:t>
            </a:r>
            <a:endParaRPr sz="170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325100"/>
            <a:ext cx="8520600" cy="3243600"/>
          </a:xfrm>
          <a:prstGeom prst="rect">
            <a:avLst/>
          </a:prstGeom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75" name="Google Shape;75;p16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3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rPr b="1" lang="en" sz="2300">
                <a:latin typeface="Spectral"/>
                <a:ea typeface="Spectral"/>
                <a:cs typeface="Spectral"/>
                <a:sym typeface="Spectral"/>
              </a:rPr>
              <a:t>Images of Piece #1</a:t>
            </a:r>
            <a:endParaRPr b="1" sz="23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7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4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Piece #1:</a:t>
            </a:r>
            <a:endParaRPr b="1" sz="205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311700" y="1152450"/>
            <a:ext cx="8520600" cy="1940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Artwork information</a:t>
            </a:r>
            <a:r>
              <a:rPr b="1" lang="en" sz="1800">
                <a:latin typeface="Spectral"/>
                <a:ea typeface="Spectral"/>
                <a:cs typeface="Spectral"/>
                <a:sym typeface="Spectral"/>
              </a:rPr>
              <a:t> (title, year, medium, size)</a:t>
            </a:r>
            <a:endParaRPr b="1" sz="18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88" name="Google Shape;88;p18"/>
          <p:cNvSpPr txBox="1"/>
          <p:nvPr/>
        </p:nvSpPr>
        <p:spPr>
          <a:xfrm>
            <a:off x="311700" y="3379296"/>
            <a:ext cx="8520600" cy="1011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How 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do you see this work displayed at Tutu?</a:t>
            </a:r>
            <a:endParaRPr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89" name="Google Shape;89;p18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5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Images of Piece #2</a:t>
            </a:r>
            <a:endParaRPr b="1" sz="205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95" name="Google Shape;95;p19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6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rPr b="1" lang="en" sz="2300">
                <a:latin typeface="Spectral"/>
                <a:ea typeface="Spectral"/>
                <a:cs typeface="Spectral"/>
                <a:sym typeface="Spectral"/>
              </a:rPr>
              <a:t>Info on Piece #2</a:t>
            </a:r>
            <a:endParaRPr b="1" sz="23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0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7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02" name="Google Shape;102;p20"/>
          <p:cNvSpPr txBox="1"/>
          <p:nvPr/>
        </p:nvSpPr>
        <p:spPr>
          <a:xfrm>
            <a:off x="311700" y="1152450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Artwork information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03" name="Google Shape;103;p20"/>
          <p:cNvSpPr txBox="1"/>
          <p:nvPr/>
        </p:nvSpPr>
        <p:spPr>
          <a:xfrm>
            <a:off x="311700" y="2971513"/>
            <a:ext cx="8520600" cy="1419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How you as a</a:t>
            </a:r>
            <a:r>
              <a:rPr b="1" lang="en" sz="5600">
                <a:latin typeface="Spectral"/>
                <a:ea typeface="Spectral"/>
                <a:cs typeface="Spectral"/>
                <a:sym typeface="Spectral"/>
              </a:rPr>
              <a:t>n artist </a:t>
            </a:r>
            <a:r>
              <a:rPr b="1" lang="en" sz="56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believe it fits into the gallery space?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rPr b="1" lang="en" sz="2300">
                <a:latin typeface="Spectral"/>
                <a:ea typeface="Spectral"/>
                <a:cs typeface="Spectral"/>
                <a:sym typeface="Spectral"/>
              </a:rPr>
              <a:t>Images of Piece #3:</a:t>
            </a:r>
            <a:endParaRPr b="1" sz="2300"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1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pectral"/>
                <a:ea typeface="Spectral"/>
                <a:cs typeface="Spectral"/>
                <a:sym typeface="Spectral"/>
              </a:rPr>
              <a:t>8</a:t>
            </a:r>
            <a:endParaRPr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